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7" r:id="rId1"/>
  </p:sldMasterIdLst>
  <p:notesMasterIdLst>
    <p:notesMasterId r:id="rId4"/>
  </p:notesMasterIdLst>
  <p:handoutMasterIdLst>
    <p:handoutMasterId r:id="rId5"/>
  </p:handoutMasterIdLst>
  <p:sldIdLst>
    <p:sldId id="259" r:id="rId2"/>
    <p:sldId id="260" r:id="rId3"/>
  </p:sldIdLst>
  <p:sldSz cx="7561263" cy="10693400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1800"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1pPr>
    <a:lvl2pPr marL="521528" algn="l" rtl="0" fontAlgn="base">
      <a:spcBef>
        <a:spcPct val="0"/>
      </a:spcBef>
      <a:spcAft>
        <a:spcPct val="0"/>
      </a:spcAft>
      <a:defRPr kumimoji="1" sz="1800"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2pPr>
    <a:lvl3pPr marL="1043056" algn="l" rtl="0" fontAlgn="base">
      <a:spcBef>
        <a:spcPct val="0"/>
      </a:spcBef>
      <a:spcAft>
        <a:spcPct val="0"/>
      </a:spcAft>
      <a:defRPr kumimoji="1" sz="1800"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3pPr>
    <a:lvl4pPr marL="1564584" algn="l" rtl="0" fontAlgn="base">
      <a:spcBef>
        <a:spcPct val="0"/>
      </a:spcBef>
      <a:spcAft>
        <a:spcPct val="0"/>
      </a:spcAft>
      <a:defRPr kumimoji="1" sz="1800"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4pPr>
    <a:lvl5pPr marL="2086112" algn="l" rtl="0" fontAlgn="base">
      <a:spcBef>
        <a:spcPct val="0"/>
      </a:spcBef>
      <a:spcAft>
        <a:spcPct val="0"/>
      </a:spcAft>
      <a:defRPr kumimoji="1" sz="1800"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5pPr>
    <a:lvl6pPr marL="2607640" algn="l" defTabSz="1043056" rtl="0" eaLnBrk="1" latinLnBrk="0" hangingPunct="1">
      <a:defRPr kumimoji="1" sz="1800"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6pPr>
    <a:lvl7pPr marL="3129168" algn="l" defTabSz="1043056" rtl="0" eaLnBrk="1" latinLnBrk="0" hangingPunct="1">
      <a:defRPr kumimoji="1" sz="1800"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7pPr>
    <a:lvl8pPr marL="3650696" algn="l" defTabSz="1043056" rtl="0" eaLnBrk="1" latinLnBrk="0" hangingPunct="1">
      <a:defRPr kumimoji="1" sz="1800"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8pPr>
    <a:lvl9pPr marL="4172224" algn="l" defTabSz="1043056" rtl="0" eaLnBrk="1" latinLnBrk="0" hangingPunct="1">
      <a:defRPr kumimoji="1" sz="1800"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56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6497">
          <p15:clr>
            <a:srgbClr val="A4A3A4"/>
          </p15:clr>
        </p15:guide>
        <p15:guide id="4" pos="2382">
          <p15:clr>
            <a:srgbClr val="A4A3A4"/>
          </p15:clr>
        </p15:guide>
        <p15:guide id="5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9A"/>
    <a:srgbClr val="009A46"/>
    <a:srgbClr val="FF0066"/>
    <a:srgbClr val="FF00FF"/>
    <a:srgbClr val="F7FBE9"/>
    <a:srgbClr val="CCECFF"/>
    <a:srgbClr val="BDFFE9"/>
    <a:srgbClr val="FFFFCC"/>
    <a:srgbClr val="FC9804"/>
    <a:srgbClr val="53A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69" autoAdjust="0"/>
    <p:restoredTop sz="96529" autoAdjust="0"/>
  </p:normalViewPr>
  <p:slideViewPr>
    <p:cSldViewPr>
      <p:cViewPr varScale="1">
        <p:scale>
          <a:sx n="75" d="100"/>
          <a:sy n="75" d="100"/>
        </p:scale>
        <p:origin x="2838" y="48"/>
      </p:cViewPr>
      <p:guideLst>
        <p:guide orient="horz" pos="5556"/>
        <p:guide pos="2160"/>
        <p:guide orient="horz" pos="6497"/>
        <p:guide pos="2382"/>
        <p:guide pos="238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9575" cy="496888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40" y="0"/>
            <a:ext cx="2949575" cy="496888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r">
              <a:defRPr sz="1200"/>
            </a:lvl1pPr>
          </a:lstStyle>
          <a:p>
            <a:fld id="{4543362A-A60A-426B-8D65-01E5EE690CDB}" type="datetimeFigureOut">
              <a:rPr kumimoji="1" lang="ja-JP" altLang="en-US" smtClean="0"/>
              <a:pPr/>
              <a:t>2022/9/14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440865"/>
            <a:ext cx="2949575" cy="496887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40" y="9440865"/>
            <a:ext cx="2949575" cy="496887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r">
              <a:defRPr sz="1200"/>
            </a:lvl1pPr>
          </a:lstStyle>
          <a:p>
            <a:fld id="{623E7ED8-E893-4FC2-AA05-54B31EEAD0DE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828360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9575" cy="496888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0" y="0"/>
            <a:ext cx="2949575" cy="496888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r">
              <a:defRPr sz="1200"/>
            </a:lvl1pPr>
          </a:lstStyle>
          <a:p>
            <a:fld id="{358FBCBE-47ED-4106-AED6-FD918A6353C0}" type="datetimeFigureOut">
              <a:rPr kumimoji="1" lang="ja-JP" altLang="en-US" smtClean="0"/>
              <a:pPr/>
              <a:t>2022/9/14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87563" y="746125"/>
            <a:ext cx="26320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3" tIns="45706" rIns="91413" bIns="45706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1" y="4721226"/>
            <a:ext cx="5445125" cy="4471988"/>
          </a:xfrm>
          <a:prstGeom prst="rect">
            <a:avLst/>
          </a:prstGeom>
        </p:spPr>
        <p:txBody>
          <a:bodyPr vert="horz" lIns="91413" tIns="45706" rIns="91413" bIns="4570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40865"/>
            <a:ext cx="2949575" cy="496887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0" y="9440865"/>
            <a:ext cx="2949575" cy="496887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r">
              <a:defRPr sz="1200"/>
            </a:lvl1pPr>
          </a:lstStyle>
          <a:p>
            <a:fld id="{514EECF0-30C0-4BFD-899F-BCB88213930F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849709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9E0EF6-D5F5-4849-9587-86F992396B35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135967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E5F7F9-A24C-4D61-8D8A-890A5EBDDFA1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5159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A067A-6863-4D32-8A30-37BF36DE3D50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40007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851B7A-BEF1-4166-AE59-D5F02B18AE54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61165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F1AB5C-4508-4E6E-9AF2-610C27651CD4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479263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0E7E86-D389-4F4C-B9A9-252F59F0164A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12940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C47BE2-AA02-45D6-955D-9C6D5E234868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42859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0AC203-0066-4DB0-AE25-4C550BDA33E4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2171996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D5FA94-3221-46F7-A756-E8412367F889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03609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0AC203-0066-4DB0-AE25-4C550BDA33E4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7888792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0AC203-0066-4DB0-AE25-4C550BDA33E4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9394261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00AC203-0066-4DB0-AE25-4C550BDA33E4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60059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iyou@saga-ls.jp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F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季節の背景　夏">
            <a:extLst>
              <a:ext uri="{FF2B5EF4-FFF2-40B4-BE49-F238E27FC236}">
                <a16:creationId xmlns:a16="http://schemas.microsoft.com/office/drawing/2014/main" id="{5104E954-5BA5-0440-7B18-250A88483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593020" y="1564414"/>
            <a:ext cx="10747301" cy="7561262"/>
          </a:xfrm>
          <a:prstGeom prst="rect">
            <a:avLst/>
          </a:prstGeom>
          <a:solidFill>
            <a:srgbClr val="BDFFE9"/>
          </a:solidFill>
        </p:spPr>
      </p:pic>
      <p:pic>
        <p:nvPicPr>
          <p:cNvPr id="7" name="Picture 23" descr="01">
            <a:extLst>
              <a:ext uri="{FF2B5EF4-FFF2-40B4-BE49-F238E27FC236}">
                <a16:creationId xmlns:a16="http://schemas.microsoft.com/office/drawing/2014/main" id="{DC931A81-A28E-9A63-247B-9E900AF0D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66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78" t="17564"/>
          <a:stretch>
            <a:fillRect/>
          </a:stretch>
        </p:blipFill>
        <p:spPr bwMode="auto">
          <a:xfrm>
            <a:off x="-83414" y="-126337"/>
            <a:ext cx="2832085" cy="178223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4D73AEE-F709-D760-CFE4-BCDF1A357B67}"/>
              </a:ext>
            </a:extLst>
          </p:cNvPr>
          <p:cNvSpPr>
            <a:spLocks noChangeAspect="1"/>
          </p:cNvSpPr>
          <p:nvPr/>
        </p:nvSpPr>
        <p:spPr>
          <a:xfrm>
            <a:off x="186373" y="1187465"/>
            <a:ext cx="7120520" cy="382324"/>
          </a:xfrm>
          <a:prstGeom prst="rect">
            <a:avLst/>
          </a:prstGeom>
          <a:noFill/>
        </p:spPr>
        <p:txBody>
          <a:bodyPr wrap="square" lIns="104306" tIns="52153" rIns="104306" bIns="52153">
            <a:spAutoFit/>
          </a:bodyPr>
          <a:lstStyle/>
          <a:p>
            <a:pPr algn="ctr"/>
            <a:r>
              <a:rPr lang="ja-JP" altLang="en-US" b="1" dirty="0">
                <a:ln w="22225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gen+ 1cp medium" panose="020B0602020203020207" pitchFamily="50" charset="-128"/>
              </a:rPr>
              <a:t>佐賀県立九州シンクロトロン光研究センター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67A51C3-B75D-72C7-BAE5-401FDD364E23}"/>
              </a:ext>
            </a:extLst>
          </p:cNvPr>
          <p:cNvSpPr>
            <a:spLocks noChangeAspect="1"/>
          </p:cNvSpPr>
          <p:nvPr/>
        </p:nvSpPr>
        <p:spPr>
          <a:xfrm>
            <a:off x="1569193" y="2466227"/>
            <a:ext cx="4682616" cy="381212"/>
          </a:xfrm>
          <a:prstGeom prst="rect">
            <a:avLst/>
          </a:prstGeom>
          <a:noFill/>
        </p:spPr>
        <p:txBody>
          <a:bodyPr wrap="square" lIns="104306" tIns="52153" rIns="104306" bIns="52153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ja-JP" altLang="en-US" sz="1400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/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最先端の科学技術</a:t>
            </a:r>
            <a:r>
              <a:rPr lang="ja-JP" altLang="en-US" sz="1400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に触れ</a:t>
            </a:r>
            <a:r>
              <a:rPr lang="ja-JP" altLang="en-US" sz="1400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/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よう</a:t>
            </a:r>
            <a:r>
              <a:rPr lang="en-US" altLang="ja-JP" sz="1400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/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‼</a:t>
            </a:r>
            <a:endParaRPr lang="ja-JP" altLang="en-US" sz="1400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2060"/>
              </a:solidFill>
              <a:effectLst/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FD3AC3C-2EB8-7F37-BA7F-67A3FD9D72F3}"/>
              </a:ext>
            </a:extLst>
          </p:cNvPr>
          <p:cNvGrpSpPr/>
          <p:nvPr/>
        </p:nvGrpSpPr>
        <p:grpSpPr>
          <a:xfrm rot="2326648">
            <a:off x="6191052" y="374470"/>
            <a:ext cx="869720" cy="904933"/>
            <a:chOff x="82697" y="1505441"/>
            <a:chExt cx="936104" cy="793202"/>
          </a:xfrm>
        </p:grpSpPr>
        <p:sp>
          <p:nvSpPr>
            <p:cNvPr id="12" name="雲形吹き出し 102">
              <a:extLst>
                <a:ext uri="{FF2B5EF4-FFF2-40B4-BE49-F238E27FC236}">
                  <a16:creationId xmlns:a16="http://schemas.microsoft.com/office/drawing/2014/main" id="{0E494E4E-C510-D77B-46D2-138FE2165E63}"/>
                </a:ext>
              </a:extLst>
            </p:cNvPr>
            <p:cNvSpPr/>
            <p:nvPr/>
          </p:nvSpPr>
          <p:spPr>
            <a:xfrm rot="21202866">
              <a:off x="82697" y="1505441"/>
              <a:ext cx="936104" cy="793202"/>
            </a:xfrm>
            <a:prstGeom prst="cloudCallout">
              <a:avLst>
                <a:gd name="adj1" fmla="val -10729"/>
                <a:gd name="adj2" fmla="val 25555"/>
              </a:avLst>
            </a:prstGeom>
            <a:solidFill>
              <a:srgbClr val="F600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572FA17A-D0F5-6F04-6473-7BD89362B12A}"/>
                </a:ext>
              </a:extLst>
            </p:cNvPr>
            <p:cNvSpPr/>
            <p:nvPr/>
          </p:nvSpPr>
          <p:spPr>
            <a:xfrm rot="20553860">
              <a:off x="249637" y="1599034"/>
              <a:ext cx="59824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ja-JP" altLang="en-US" sz="16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入場</a:t>
              </a:r>
              <a:endParaRPr lang="en-US" altLang="ja-JP" sz="16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lang="ja-JP" altLang="en-US" sz="16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無料</a:t>
              </a:r>
            </a:p>
          </p:txBody>
        </p:sp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B282F8F-8ACB-23B3-AC50-D4F07E8F19FB}"/>
              </a:ext>
            </a:extLst>
          </p:cNvPr>
          <p:cNvSpPr/>
          <p:nvPr/>
        </p:nvSpPr>
        <p:spPr>
          <a:xfrm>
            <a:off x="1634774" y="1483597"/>
            <a:ext cx="4382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ja-JP" altLang="en-US" sz="5400" b="1" kern="10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07ロゴたいぷゴシック7" pitchFamily="50" charset="-128"/>
                <a:ea typeface="07ロゴたいぷゴシック7" pitchFamily="50" charset="-128"/>
              </a:rPr>
              <a:t>一般公開</a:t>
            </a:r>
            <a:endParaRPr lang="ja-JP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6" name="Text Box 43">
            <a:extLst>
              <a:ext uri="{FF2B5EF4-FFF2-40B4-BE49-F238E27FC236}">
                <a16:creationId xmlns:a16="http://schemas.microsoft.com/office/drawing/2014/main" id="{4F22EDBD-6DF5-B202-7685-0FE315DC23D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576991" y="3766445"/>
            <a:ext cx="4682616" cy="1090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4306" tIns="52153" rIns="104306" bIns="52153">
            <a:spAutoFit/>
          </a:bodyPr>
          <a:lstStyle/>
          <a:p>
            <a:pPr>
              <a:defRPr/>
            </a:pPr>
            <a:r>
              <a:rPr lang="ja-JP" altLang="en-US" sz="1400" b="1" dirty="0">
                <a:ln w="9525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佐賀県立</a:t>
            </a:r>
          </a:p>
          <a:p>
            <a:pPr>
              <a:defRPr/>
            </a:pPr>
            <a:r>
              <a:rPr lang="ja-JP" altLang="en-US" sz="1900" b="1" dirty="0">
                <a:ln w="9525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九州シンクロトロン光研究センター</a:t>
            </a:r>
            <a:endParaRPr lang="en-US" altLang="ja-JP" sz="1900" b="1" dirty="0">
              <a:ln w="9525">
                <a:noFill/>
                <a:prstDash val="solid"/>
              </a:ln>
              <a:solidFill>
                <a:schemeClr val="accent6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defRPr/>
            </a:pPr>
            <a:r>
              <a:rPr lang="ja-JP" altLang="en-US" sz="1200" b="1" dirty="0">
                <a:ln w="9525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〒</a:t>
            </a:r>
            <a:r>
              <a:rPr lang="en-US" altLang="ja-JP" sz="1200" b="1" dirty="0">
                <a:ln w="9525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841-0005</a:t>
            </a:r>
            <a:r>
              <a:rPr lang="ja-JP" altLang="en-US" sz="1200" b="1" dirty="0">
                <a:ln w="9525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佐賀県鳥栖市弥生が丘八丁目</a:t>
            </a:r>
            <a:r>
              <a:rPr lang="en-US" altLang="ja-JP" sz="1200" b="1" dirty="0">
                <a:ln w="9525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</a:t>
            </a:r>
            <a:r>
              <a:rPr lang="ja-JP" altLang="en-US" sz="1200" b="1" dirty="0">
                <a:ln w="9525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番地</a:t>
            </a:r>
            <a:endParaRPr lang="en-US" altLang="ja-JP" sz="1200" b="1" dirty="0">
              <a:ln w="9525">
                <a:noFill/>
                <a:prstDash val="solid"/>
              </a:ln>
              <a:solidFill>
                <a:schemeClr val="accent6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defRPr/>
            </a:pPr>
            <a:endParaRPr lang="ja-JP" altLang="en-US" sz="1900" b="1" dirty="0">
              <a:ln w="9525">
                <a:noFill/>
                <a:prstDash val="solid"/>
              </a:ln>
              <a:solidFill>
                <a:schemeClr val="accent6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円形吹き出し 93">
            <a:extLst>
              <a:ext uri="{FF2B5EF4-FFF2-40B4-BE49-F238E27FC236}">
                <a16:creationId xmlns:a16="http://schemas.microsoft.com/office/drawing/2014/main" id="{B8615E98-A446-81DD-4EDE-AB16F133ED27}"/>
              </a:ext>
            </a:extLst>
          </p:cNvPr>
          <p:cNvSpPr/>
          <p:nvPr/>
        </p:nvSpPr>
        <p:spPr>
          <a:xfrm flipH="1">
            <a:off x="422510" y="3885984"/>
            <a:ext cx="1008111" cy="504056"/>
          </a:xfrm>
          <a:prstGeom prst="wedgeEllipseCallout">
            <a:avLst/>
          </a:prstGeom>
          <a:solidFill>
            <a:srgbClr val="009A4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</a:rPr>
              <a:t>場所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E357F3A-1979-7922-BC2D-E636CC9894F5}"/>
              </a:ext>
            </a:extLst>
          </p:cNvPr>
          <p:cNvSpPr txBox="1"/>
          <p:nvPr/>
        </p:nvSpPr>
        <p:spPr>
          <a:xfrm>
            <a:off x="1674716" y="3022439"/>
            <a:ext cx="33960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3200" b="1" i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2022.9.23 </a:t>
            </a:r>
            <a:r>
              <a:rPr kumimoji="1" lang="en-US" altLang="ja-JP" sz="3200" b="1" i="1" dirty="0" err="1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fri.</a:t>
            </a:r>
            <a:r>
              <a:rPr kumimoji="1" lang="en-US" altLang="ja-JP" sz="3200" b="1" i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endParaRPr lang="ja-JP" altLang="en-US" sz="3200" dirty="0"/>
          </a:p>
        </p:txBody>
      </p:sp>
      <p:sp>
        <p:nvSpPr>
          <p:cNvPr id="23" name="円形吹き出し 93">
            <a:extLst>
              <a:ext uri="{FF2B5EF4-FFF2-40B4-BE49-F238E27FC236}">
                <a16:creationId xmlns:a16="http://schemas.microsoft.com/office/drawing/2014/main" id="{A05CEEA5-1FF7-DC06-6CA0-A41D8F337027}"/>
              </a:ext>
            </a:extLst>
          </p:cNvPr>
          <p:cNvSpPr/>
          <p:nvPr/>
        </p:nvSpPr>
        <p:spPr>
          <a:xfrm flipH="1">
            <a:off x="444022" y="3103158"/>
            <a:ext cx="1008111" cy="504056"/>
          </a:xfrm>
          <a:prstGeom prst="wedgeEllipseCallout">
            <a:avLst/>
          </a:prstGeom>
          <a:solidFill>
            <a:srgbClr val="009A4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</a:rPr>
              <a:t>日時</a:t>
            </a:r>
          </a:p>
        </p:txBody>
      </p:sp>
      <p:sp>
        <p:nvSpPr>
          <p:cNvPr id="27" name="Text Box 62">
            <a:extLst>
              <a:ext uri="{FF2B5EF4-FFF2-40B4-BE49-F238E27FC236}">
                <a16:creationId xmlns:a16="http://schemas.microsoft.com/office/drawing/2014/main" id="{07281987-1C19-5375-8C11-793A321D5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557" y="10216780"/>
            <a:ext cx="55094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b="1" dirty="0">
                <a:solidFill>
                  <a:schemeClr val="accent6">
                    <a:lumMod val="10000"/>
                  </a:schemeClr>
                </a:solidFill>
                <a:latin typeface="+mn-ea"/>
                <a:ea typeface="+mn-ea"/>
              </a:rPr>
              <a:t>公益財団法人 佐賀県産業振興機構　九州シンクロトロン光研究センター</a:t>
            </a:r>
          </a:p>
          <a:p>
            <a:pPr>
              <a:defRPr/>
            </a:pPr>
            <a:r>
              <a:rPr lang="ja-JP" altLang="en-US" sz="1200" dirty="0">
                <a:solidFill>
                  <a:schemeClr val="accent6">
                    <a:lumMod val="10000"/>
                  </a:schemeClr>
                </a:solidFill>
                <a:latin typeface="+mn-ea"/>
                <a:ea typeface="+mn-ea"/>
              </a:rPr>
              <a:t>〒</a:t>
            </a:r>
            <a:r>
              <a:rPr lang="en-US" altLang="ja-JP" sz="1200" dirty="0">
                <a:solidFill>
                  <a:schemeClr val="accent6">
                    <a:lumMod val="10000"/>
                  </a:schemeClr>
                </a:solidFill>
                <a:latin typeface="+mn-ea"/>
                <a:ea typeface="+mn-ea"/>
              </a:rPr>
              <a:t>841-0005</a:t>
            </a:r>
            <a:r>
              <a:rPr lang="ja-JP" altLang="en-US" sz="1200" dirty="0">
                <a:solidFill>
                  <a:schemeClr val="accent6">
                    <a:lumMod val="10000"/>
                  </a:schemeClr>
                </a:solidFill>
                <a:latin typeface="+mn-ea"/>
                <a:ea typeface="+mn-ea"/>
              </a:rPr>
              <a:t>　佐賀県鳥栖市弥生が丘８－７　　ＴＥＬ０９４２－８３－５０１７</a:t>
            </a:r>
            <a:endParaRPr lang="en-US" altLang="ja-JP" sz="1200" dirty="0">
              <a:solidFill>
                <a:schemeClr val="accent6">
                  <a:lumMod val="1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8" name="角丸四角形 68">
            <a:extLst>
              <a:ext uri="{FF2B5EF4-FFF2-40B4-BE49-F238E27FC236}">
                <a16:creationId xmlns:a16="http://schemas.microsoft.com/office/drawing/2014/main" id="{A265168C-9736-F95D-2273-3B6D23839CCC}"/>
              </a:ext>
            </a:extLst>
          </p:cNvPr>
          <p:cNvSpPr>
            <a:spLocks noChangeAspect="1"/>
          </p:cNvSpPr>
          <p:nvPr/>
        </p:nvSpPr>
        <p:spPr>
          <a:xfrm>
            <a:off x="287941" y="4919208"/>
            <a:ext cx="6982648" cy="1417342"/>
          </a:xfrm>
          <a:prstGeom prst="roundRect">
            <a:avLst>
              <a:gd name="adj" fmla="val 9685"/>
            </a:avLst>
          </a:prstGeom>
          <a:solidFill>
            <a:srgbClr val="FFFFCC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82130" rIns="104306" bIns="52153" anchor="t" anchorCtr="0"/>
          <a:lstStyle/>
          <a:p>
            <a:pPr>
              <a:defRPr/>
            </a:pPr>
            <a:endParaRPr lang="en-US" altLang="ja-JP" sz="1600" dirty="0">
              <a:solidFill>
                <a:schemeClr val="bg1">
                  <a:lumMod val="8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2D25E68E-6991-9F57-0AFC-C4C7C4884013}"/>
              </a:ext>
            </a:extLst>
          </p:cNvPr>
          <p:cNvSpPr/>
          <p:nvPr/>
        </p:nvSpPr>
        <p:spPr>
          <a:xfrm>
            <a:off x="442187" y="4876758"/>
            <a:ext cx="15011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見学ツアー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354CA01D-1DF8-6951-2DF5-A2B5ECB006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761" y="5012091"/>
            <a:ext cx="3372233" cy="1136833"/>
          </a:xfrm>
          <a:prstGeom prst="rect">
            <a:avLst/>
          </a:prstGeom>
        </p:spPr>
      </p:pic>
      <p:sp>
        <p:nvSpPr>
          <p:cNvPr id="31" name="円/楕円 103">
            <a:extLst>
              <a:ext uri="{FF2B5EF4-FFF2-40B4-BE49-F238E27FC236}">
                <a16:creationId xmlns:a16="http://schemas.microsoft.com/office/drawing/2014/main" id="{9889E1AD-1702-35BE-41CA-51D755D1DFFB}"/>
              </a:ext>
            </a:extLst>
          </p:cNvPr>
          <p:cNvSpPr/>
          <p:nvPr/>
        </p:nvSpPr>
        <p:spPr>
          <a:xfrm rot="21000000">
            <a:off x="6062197" y="4841828"/>
            <a:ext cx="1146389" cy="252000"/>
          </a:xfrm>
          <a:prstGeom prst="ellipse">
            <a:avLst/>
          </a:prstGeom>
          <a:gradFill flip="none" rotWithShape="1">
            <a:gsLst>
              <a:gs pos="0">
                <a:srgbClr val="660066"/>
              </a:gs>
              <a:gs pos="100000">
                <a:srgbClr val="0066FF"/>
              </a:gs>
              <a:gs pos="100000">
                <a:srgbClr val="FFFF66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065" tIns="52153" rIns="41065" bIns="52153" anchor="ctr"/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実験ホール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6592CC42-248B-7573-3A84-1226B28DD85E}"/>
              </a:ext>
            </a:extLst>
          </p:cNvPr>
          <p:cNvGrpSpPr/>
          <p:nvPr/>
        </p:nvGrpSpPr>
        <p:grpSpPr>
          <a:xfrm>
            <a:off x="2987156" y="4989807"/>
            <a:ext cx="1528689" cy="504056"/>
            <a:chOff x="3276575" y="4676344"/>
            <a:chExt cx="1440160" cy="504056"/>
          </a:xfrm>
        </p:grpSpPr>
        <p:sp>
          <p:nvSpPr>
            <p:cNvPr id="33" name="円形吹き出し 106">
              <a:extLst>
                <a:ext uri="{FF2B5EF4-FFF2-40B4-BE49-F238E27FC236}">
                  <a16:creationId xmlns:a16="http://schemas.microsoft.com/office/drawing/2014/main" id="{B33B4681-BD6E-BA61-D8B5-C8E926075146}"/>
                </a:ext>
              </a:extLst>
            </p:cNvPr>
            <p:cNvSpPr/>
            <p:nvPr/>
          </p:nvSpPr>
          <p:spPr>
            <a:xfrm>
              <a:off x="3276575" y="4676344"/>
              <a:ext cx="1440160" cy="504056"/>
            </a:xfrm>
            <a:prstGeom prst="wedgeEllipseCallout">
              <a:avLst>
                <a:gd name="adj1" fmla="val 48029"/>
                <a:gd name="adj2" fmla="val 55284"/>
              </a:avLst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0DE6FBFA-35AD-8117-A28B-E4150376D210}"/>
                </a:ext>
              </a:extLst>
            </p:cNvPr>
            <p:cNvSpPr txBox="1"/>
            <p:nvPr/>
          </p:nvSpPr>
          <p:spPr>
            <a:xfrm>
              <a:off x="3462631" y="4679521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1200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一年に一度の</a:t>
              </a:r>
              <a:endParaRPr kumimoji="1" lang="en-US" altLang="ja-JP" sz="12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1200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施設開放</a:t>
              </a:r>
              <a:r>
                <a:rPr lang="en-US" altLang="ja-JP" sz="1200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!!!</a:t>
              </a:r>
              <a:endParaRPr kumimoji="1" lang="ja-JP" altLang="en-US" sz="12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288FCC1F-DFED-A3B8-28DF-08F6A2649BB2}"/>
              </a:ext>
            </a:extLst>
          </p:cNvPr>
          <p:cNvSpPr/>
          <p:nvPr/>
        </p:nvSpPr>
        <p:spPr>
          <a:xfrm>
            <a:off x="360832" y="5239661"/>
            <a:ext cx="29523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b="1" dirty="0">
                <a:solidFill>
                  <a:srgbClr val="00589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●実験ホールを探検しよう</a:t>
            </a:r>
            <a:r>
              <a:rPr lang="en-US" altLang="ja-JP" sz="1400" b="1" dirty="0">
                <a:solidFill>
                  <a:srgbClr val="00589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!!</a:t>
            </a:r>
            <a:endParaRPr lang="ja-JP" altLang="en-US" sz="1400" b="1" dirty="0">
              <a:solidFill>
                <a:srgbClr val="00589A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64EEB30F-500C-9329-DC12-8CA6530FA882}"/>
              </a:ext>
            </a:extLst>
          </p:cNvPr>
          <p:cNvSpPr/>
          <p:nvPr/>
        </p:nvSpPr>
        <p:spPr>
          <a:xfrm>
            <a:off x="463653" y="5561220"/>
            <a:ext cx="3034805" cy="454933"/>
          </a:xfrm>
          <a:prstGeom prst="rect">
            <a:avLst/>
          </a:prstGeom>
          <a:solidFill>
            <a:srgbClr val="FFFFCC"/>
          </a:solidFill>
        </p:spPr>
        <p:txBody>
          <a:bodyPr wrap="none"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最先端の研究設備を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  <a:defRPr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見ることができるチャンスです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!!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B14AC20D-1DDF-B363-8064-3522DAD8F1D1}"/>
              </a:ext>
            </a:extLst>
          </p:cNvPr>
          <p:cNvSpPr/>
          <p:nvPr/>
        </p:nvSpPr>
        <p:spPr>
          <a:xfrm>
            <a:off x="549235" y="5980009"/>
            <a:ext cx="312352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05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事前申込の先着順。詳細は裏面をご覧ください。</a:t>
            </a:r>
            <a:endParaRPr lang="en-US" altLang="ja-JP" sz="1050" dirty="0">
              <a:solidFill>
                <a:srgbClr val="1C1C1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8" name="角丸四角形 42">
            <a:extLst>
              <a:ext uri="{FF2B5EF4-FFF2-40B4-BE49-F238E27FC236}">
                <a16:creationId xmlns:a16="http://schemas.microsoft.com/office/drawing/2014/main" id="{66D44124-C6B1-CDE2-2B1A-3EC4649E7A77}"/>
              </a:ext>
            </a:extLst>
          </p:cNvPr>
          <p:cNvSpPr>
            <a:spLocks noChangeAspect="1"/>
          </p:cNvSpPr>
          <p:nvPr/>
        </p:nvSpPr>
        <p:spPr>
          <a:xfrm>
            <a:off x="277806" y="6398630"/>
            <a:ext cx="6992783" cy="1645428"/>
          </a:xfrm>
          <a:prstGeom prst="roundRect">
            <a:avLst>
              <a:gd name="adj" fmla="val 8972"/>
            </a:avLst>
          </a:prstGeom>
          <a:solidFill>
            <a:srgbClr val="FFFFCC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82130" rIns="104306" bIns="52153" anchor="t" anchorCtr="0"/>
          <a:lstStyle/>
          <a:p>
            <a:pPr>
              <a:defRPr/>
            </a:pPr>
            <a:endParaRPr lang="en-US" altLang="ja-JP" sz="1600" dirty="0">
              <a:solidFill>
                <a:schemeClr val="bg1">
                  <a:lumMod val="8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42BE36C5-ACE0-EA32-6D2E-DB32E6403EB0}"/>
              </a:ext>
            </a:extLst>
          </p:cNvPr>
          <p:cNvGrpSpPr/>
          <p:nvPr/>
        </p:nvGrpSpPr>
        <p:grpSpPr>
          <a:xfrm>
            <a:off x="0" y="6333116"/>
            <a:ext cx="1080000" cy="252000"/>
            <a:chOff x="6444927" y="8008262"/>
            <a:chExt cx="1080000" cy="252000"/>
          </a:xfrm>
        </p:grpSpPr>
        <p:sp>
          <p:nvSpPr>
            <p:cNvPr id="43" name="円/楕円 76">
              <a:extLst>
                <a:ext uri="{FF2B5EF4-FFF2-40B4-BE49-F238E27FC236}">
                  <a16:creationId xmlns:a16="http://schemas.microsoft.com/office/drawing/2014/main" id="{9F012051-B96D-9063-E983-CBA2AE96B9B9}"/>
                </a:ext>
              </a:extLst>
            </p:cNvPr>
            <p:cNvSpPr/>
            <p:nvPr/>
          </p:nvSpPr>
          <p:spPr>
            <a:xfrm rot="21000000">
              <a:off x="6444927" y="8008262"/>
              <a:ext cx="1080000" cy="252000"/>
            </a:xfrm>
            <a:prstGeom prst="ellipse">
              <a:avLst/>
            </a:prstGeom>
            <a:gradFill flip="none" rotWithShape="1">
              <a:gsLst>
                <a:gs pos="0">
                  <a:srgbClr val="660066"/>
                </a:gs>
                <a:gs pos="100000">
                  <a:srgbClr val="0066FF"/>
                </a:gs>
                <a:gs pos="100000">
                  <a:srgbClr val="FFFF66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1065" tIns="52153" rIns="41065" bIns="52153" anchor="ctr"/>
            <a:lstStyle/>
            <a:p>
              <a:pPr algn="ctr"/>
              <a:endParaRPr lang="ja-JP" altLang="en-US" sz="1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F8FB29C-EC9A-90F3-C876-934FFD9761DA}"/>
                </a:ext>
              </a:extLst>
            </p:cNvPr>
            <p:cNvSpPr/>
            <p:nvPr/>
          </p:nvSpPr>
          <p:spPr>
            <a:xfrm rot="20925496">
              <a:off x="6591063" y="8013214"/>
              <a:ext cx="85632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ja-JP" altLang="en-US" sz="900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セミナー室</a:t>
              </a:r>
              <a:r>
                <a:rPr lang="en-US" altLang="ja-JP" sz="900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A</a:t>
              </a:r>
              <a:endParaRPr lang="ja-JP" altLang="en-US" sz="9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6B9E3D27-93B6-4EEA-510C-F8A65A2F9DD1}"/>
              </a:ext>
            </a:extLst>
          </p:cNvPr>
          <p:cNvSpPr/>
          <p:nvPr/>
        </p:nvSpPr>
        <p:spPr>
          <a:xfrm>
            <a:off x="3944616" y="6845898"/>
            <a:ext cx="3109044" cy="52322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b="1" dirty="0">
                <a:solidFill>
                  <a:srgbClr val="00589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●偏光板ステンドグラスや手作りランタンを作ろう</a:t>
            </a:r>
            <a:r>
              <a:rPr lang="en-US" altLang="ja-JP" sz="1400" b="1" dirty="0">
                <a:solidFill>
                  <a:srgbClr val="00589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!!</a:t>
            </a:r>
            <a:endParaRPr lang="ja-JP" altLang="en-US" sz="1400" b="1" dirty="0">
              <a:solidFill>
                <a:srgbClr val="00589A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A631A1E2-7DEB-93C3-3950-AC50EC20519B}"/>
              </a:ext>
            </a:extLst>
          </p:cNvPr>
          <p:cNvSpPr/>
          <p:nvPr/>
        </p:nvSpPr>
        <p:spPr>
          <a:xfrm>
            <a:off x="4173042" y="7330464"/>
            <a:ext cx="2808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rgbClr val="1C1C1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200" dirty="0">
                <a:solidFill>
                  <a:srgbClr val="1C1C1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定員</a:t>
            </a:r>
            <a:r>
              <a:rPr lang="en-US" altLang="ja-JP" sz="1200" dirty="0">
                <a:solidFill>
                  <a:srgbClr val="1C1C1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 1</a:t>
            </a:r>
            <a:r>
              <a:rPr lang="ja-JP" altLang="en-US" sz="1200" dirty="0">
                <a:solidFill>
                  <a:srgbClr val="1C1C1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回 </a:t>
            </a:r>
            <a:r>
              <a:rPr lang="en-US" altLang="ja-JP" sz="1200" dirty="0">
                <a:solidFill>
                  <a:srgbClr val="1C1C1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</a:t>
            </a:r>
            <a:r>
              <a:rPr lang="ja-JP" altLang="en-US" sz="1200" dirty="0">
                <a:solidFill>
                  <a:srgbClr val="1C1C1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名</a:t>
            </a:r>
            <a:r>
              <a:rPr lang="en-US" altLang="ja-JP" sz="1200" dirty="0">
                <a:solidFill>
                  <a:srgbClr val="1C1C1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lang="ja-JP" altLang="en-US" sz="1200" dirty="0">
                <a:solidFill>
                  <a:srgbClr val="1C1C1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随時</a:t>
            </a:r>
            <a:endParaRPr lang="en-US" altLang="ja-JP" sz="1200" dirty="0">
              <a:solidFill>
                <a:srgbClr val="1C1C1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200" dirty="0">
                <a:solidFill>
                  <a:srgbClr val="1C1C1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200" dirty="0">
                <a:solidFill>
                  <a:srgbClr val="1C1C1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所要時間</a:t>
            </a:r>
            <a:r>
              <a:rPr lang="en-US" altLang="ja-JP" sz="1200" dirty="0">
                <a:solidFill>
                  <a:srgbClr val="1C1C1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 30</a:t>
            </a:r>
            <a:r>
              <a:rPr lang="ja-JP" altLang="en-US" sz="1200" dirty="0">
                <a:solidFill>
                  <a:srgbClr val="1C1C1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</a:t>
            </a:r>
            <a:endParaRPr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A39AAFDF-4B97-6DA3-3DA8-A1A676968EBA}"/>
              </a:ext>
            </a:extLst>
          </p:cNvPr>
          <p:cNvSpPr/>
          <p:nvPr/>
        </p:nvSpPr>
        <p:spPr>
          <a:xfrm>
            <a:off x="4036446" y="6432018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工作体験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19BC230-4BD7-B007-0591-90635099283E}"/>
              </a:ext>
            </a:extLst>
          </p:cNvPr>
          <p:cNvSpPr txBox="1"/>
          <p:nvPr/>
        </p:nvSpPr>
        <p:spPr>
          <a:xfrm>
            <a:off x="751038" y="6460563"/>
            <a:ext cx="1420030" cy="243824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偏光板ステンドグラス</a:t>
            </a: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49B9DF41-294C-7508-6E29-9F5E9E9C58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94" y="6735052"/>
            <a:ext cx="1032296" cy="1019552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9460E100-1998-16BB-E9F8-4BCD4AB7EF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71056" y="6444384"/>
            <a:ext cx="1008112" cy="12978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E0CC9BA-39F6-3E23-3AD7-06A7E877FCE4}"/>
              </a:ext>
            </a:extLst>
          </p:cNvPr>
          <p:cNvSpPr txBox="1"/>
          <p:nvPr/>
        </p:nvSpPr>
        <p:spPr>
          <a:xfrm>
            <a:off x="2326603" y="7708514"/>
            <a:ext cx="1420030" cy="243824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手作りランタン</a:t>
            </a:r>
          </a:p>
        </p:txBody>
      </p:sp>
      <p:sp>
        <p:nvSpPr>
          <p:cNvPr id="52" name="角丸四角形 42">
            <a:extLst>
              <a:ext uri="{FF2B5EF4-FFF2-40B4-BE49-F238E27FC236}">
                <a16:creationId xmlns:a16="http://schemas.microsoft.com/office/drawing/2014/main" id="{D888D38A-5849-3CCD-521C-9776A60809E5}"/>
              </a:ext>
            </a:extLst>
          </p:cNvPr>
          <p:cNvSpPr>
            <a:spLocks noChangeAspect="1"/>
          </p:cNvSpPr>
          <p:nvPr/>
        </p:nvSpPr>
        <p:spPr>
          <a:xfrm>
            <a:off x="274499" y="8134510"/>
            <a:ext cx="6992783" cy="1334010"/>
          </a:xfrm>
          <a:prstGeom prst="roundRect">
            <a:avLst>
              <a:gd name="adj" fmla="val 8972"/>
            </a:avLst>
          </a:prstGeom>
          <a:solidFill>
            <a:srgbClr val="FFFFCC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82130" rIns="104306" bIns="52153" anchor="t" anchorCtr="0"/>
          <a:lstStyle/>
          <a:p>
            <a:pPr>
              <a:defRPr/>
            </a:pPr>
            <a:endParaRPr lang="en-US" altLang="ja-JP" sz="1600" dirty="0">
              <a:solidFill>
                <a:schemeClr val="bg1">
                  <a:lumMod val="8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24DE7741-6339-8946-3D40-406CCB6FB326}"/>
              </a:ext>
            </a:extLst>
          </p:cNvPr>
          <p:cNvSpPr/>
          <p:nvPr/>
        </p:nvSpPr>
        <p:spPr>
          <a:xfrm>
            <a:off x="4118673" y="7749024"/>
            <a:ext cx="286364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05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内容は変更になる可能性があります。</a:t>
            </a:r>
            <a:endParaRPr lang="en-US" altLang="ja-JP" sz="1050" dirty="0">
              <a:solidFill>
                <a:srgbClr val="1C1C1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F0E797EC-DB9B-BB20-6019-D19C22FCFC3C}"/>
              </a:ext>
            </a:extLst>
          </p:cNvPr>
          <p:cNvSpPr/>
          <p:nvPr/>
        </p:nvSpPr>
        <p:spPr>
          <a:xfrm>
            <a:off x="446012" y="8161214"/>
            <a:ext cx="29931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パネル展示・ポスター発表</a:t>
            </a:r>
          </a:p>
        </p:txBody>
      </p:sp>
      <p:sp>
        <p:nvSpPr>
          <p:cNvPr id="56" name="円/楕円 76">
            <a:extLst>
              <a:ext uri="{FF2B5EF4-FFF2-40B4-BE49-F238E27FC236}">
                <a16:creationId xmlns:a16="http://schemas.microsoft.com/office/drawing/2014/main" id="{E83207B9-8320-C0A8-ED31-6026D7A75FF7}"/>
              </a:ext>
            </a:extLst>
          </p:cNvPr>
          <p:cNvSpPr/>
          <p:nvPr/>
        </p:nvSpPr>
        <p:spPr>
          <a:xfrm rot="21000000">
            <a:off x="6310378" y="8165482"/>
            <a:ext cx="1080000" cy="252000"/>
          </a:xfrm>
          <a:prstGeom prst="ellipse">
            <a:avLst/>
          </a:prstGeom>
          <a:gradFill flip="none" rotWithShape="1">
            <a:gsLst>
              <a:gs pos="0">
                <a:srgbClr val="660066"/>
              </a:gs>
              <a:gs pos="100000">
                <a:srgbClr val="0066FF"/>
              </a:gs>
              <a:gs pos="100000">
                <a:srgbClr val="FFFF66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065" tIns="52153" rIns="41065" bIns="52153" anchor="ctr"/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見学ホール</a:t>
            </a: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1263CEC9-E218-9B21-A237-9F812DF5AEF7}"/>
              </a:ext>
            </a:extLst>
          </p:cNvPr>
          <p:cNvSpPr/>
          <p:nvPr/>
        </p:nvSpPr>
        <p:spPr>
          <a:xfrm>
            <a:off x="370122" y="8552882"/>
            <a:ext cx="5762219" cy="307777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b="1" dirty="0">
                <a:solidFill>
                  <a:srgbClr val="00589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●シンクロトロン光を活用した事例のパネル・製品展示</a:t>
            </a:r>
            <a:endParaRPr lang="en-US" altLang="ja-JP" sz="1400" b="1" dirty="0">
              <a:solidFill>
                <a:srgbClr val="00589A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FD64549F-BFDD-74AB-A9B8-A2DB6F345663}"/>
              </a:ext>
            </a:extLst>
          </p:cNvPr>
          <p:cNvSpPr/>
          <p:nvPr/>
        </p:nvSpPr>
        <p:spPr>
          <a:xfrm>
            <a:off x="370122" y="8847732"/>
            <a:ext cx="5762219" cy="307777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b="1" dirty="0">
                <a:solidFill>
                  <a:srgbClr val="00589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●地元の中学生の研究成果発表</a:t>
            </a:r>
            <a:endParaRPr lang="en-US" altLang="ja-JP" sz="1400" b="1" dirty="0">
              <a:solidFill>
                <a:srgbClr val="00589A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0" name="楕円 59">
            <a:extLst>
              <a:ext uri="{FF2B5EF4-FFF2-40B4-BE49-F238E27FC236}">
                <a16:creationId xmlns:a16="http://schemas.microsoft.com/office/drawing/2014/main" id="{40CD215D-F3FB-D4A6-C36D-A6BE48145704}"/>
              </a:ext>
            </a:extLst>
          </p:cNvPr>
          <p:cNvSpPr/>
          <p:nvPr/>
        </p:nvSpPr>
        <p:spPr>
          <a:xfrm>
            <a:off x="5928837" y="8753764"/>
            <a:ext cx="1566085" cy="84670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随時</a:t>
            </a:r>
            <a:r>
              <a:rPr lang="en-US" altLang="ja-JP" sz="18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HP</a:t>
            </a:r>
            <a:br>
              <a:rPr lang="en-US" altLang="ja-JP" sz="18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8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更新予定</a:t>
            </a:r>
            <a:endParaRPr lang="en-US" altLang="ja-JP" sz="16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F593F90F-A602-10C8-AE41-CABE40D22CE0}"/>
              </a:ext>
            </a:extLst>
          </p:cNvPr>
          <p:cNvSpPr/>
          <p:nvPr/>
        </p:nvSpPr>
        <p:spPr>
          <a:xfrm rot="20496004">
            <a:off x="-7165" y="9245643"/>
            <a:ext cx="2884640" cy="879742"/>
          </a:xfrm>
          <a:prstGeom prst="ellipse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記念品</a:t>
            </a:r>
            <a:endParaRPr lang="en-US" altLang="ja-JP" sz="1800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プレゼント</a:t>
            </a:r>
            <a:r>
              <a:rPr lang="en-US" altLang="ja-JP" sz="1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!!</a:t>
            </a:r>
            <a:endParaRPr lang="en-US" altLang="ja-JP" sz="1600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05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クイズラリーもあります</a:t>
            </a:r>
            <a:endParaRPr lang="en-US" altLang="ja-JP" sz="1600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304AA3DF-C6E7-1938-B6B1-57F19D99B1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3106" y="2915774"/>
            <a:ext cx="1811816" cy="187274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2FD898BA-4530-5052-9CC6-B5F93A860A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660" y="9652504"/>
            <a:ext cx="1030247" cy="10302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1924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AB2645-E037-213A-4329-443D44956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0DDB990-7F19-514A-8215-2D3E9EE5A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Picture 2" descr="季節の背景　夏">
            <a:extLst>
              <a:ext uri="{FF2B5EF4-FFF2-40B4-BE49-F238E27FC236}">
                <a16:creationId xmlns:a16="http://schemas.microsoft.com/office/drawing/2014/main" id="{F40FCDE8-A394-B25A-F795-A7B82CA2B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507680" y="1550400"/>
            <a:ext cx="10693401" cy="7592596"/>
          </a:xfrm>
          <a:prstGeom prst="rect">
            <a:avLst/>
          </a:prstGeom>
          <a:solidFill>
            <a:srgbClr val="FFFFCC"/>
          </a:solidFill>
        </p:spPr>
      </p:pic>
      <p:sp>
        <p:nvSpPr>
          <p:cNvPr id="8" name="角丸四角形 30">
            <a:extLst>
              <a:ext uri="{FF2B5EF4-FFF2-40B4-BE49-F238E27FC236}">
                <a16:creationId xmlns:a16="http://schemas.microsoft.com/office/drawing/2014/main" id="{D68E6291-02F5-3050-3F11-9B9DC2181AF8}"/>
              </a:ext>
            </a:extLst>
          </p:cNvPr>
          <p:cNvSpPr/>
          <p:nvPr/>
        </p:nvSpPr>
        <p:spPr>
          <a:xfrm>
            <a:off x="-107801" y="6479462"/>
            <a:ext cx="7788418" cy="3965651"/>
          </a:xfrm>
          <a:prstGeom prst="roundRect">
            <a:avLst>
              <a:gd name="adj" fmla="val 3109"/>
            </a:avLst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41065" bIns="52153" rtlCol="0" anchor="t"/>
          <a:lstStyle/>
          <a:p>
            <a:endParaRPr lang="en-US" altLang="ja-JP" dirty="0">
              <a:solidFill>
                <a:srgbClr val="1C1C1C"/>
              </a:solidFill>
              <a:latin typeface="Rounded Mgen+ 1cp medium" panose="020B0602020203020207" pitchFamily="50" charset="-128"/>
              <a:ea typeface="Rounded Mgen+ 1cp medium" panose="020B0602020203020207" pitchFamily="50" charset="-128"/>
              <a:cs typeface="Rounded Mgen+ 1cp medium" panose="020B0602020203020207" pitchFamily="50" charset="-128"/>
            </a:endParaRPr>
          </a:p>
          <a:p>
            <a:r>
              <a:rPr lang="ja-JP" altLang="en-US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　</a:t>
            </a:r>
            <a:r>
              <a:rPr lang="ja-JP" altLang="en-US" sz="1600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一般公開ホームページより見学ツアー申込書をダウンロードいただき、</a:t>
            </a:r>
            <a:endParaRPr lang="en-US" altLang="ja-JP" sz="1600" dirty="0">
              <a:solidFill>
                <a:srgbClr val="1C1C1C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Rounded Mgen+ 1cp medium" panose="020B0602020203020207" pitchFamily="50" charset="-128"/>
            </a:endParaRPr>
          </a:p>
          <a:p>
            <a:endParaRPr lang="en-US" altLang="ja-JP" dirty="0">
              <a:solidFill>
                <a:srgbClr val="1C1C1C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Rounded Mgen+ 1cp medium" panose="020B0602020203020207" pitchFamily="50" charset="-128"/>
            </a:endParaRPr>
          </a:p>
          <a:p>
            <a:r>
              <a:rPr lang="ja-JP" altLang="en-US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①</a:t>
            </a:r>
            <a:r>
              <a:rPr lang="en-US" altLang="ja-JP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FAX</a:t>
            </a:r>
            <a:r>
              <a:rPr lang="ja-JP" altLang="en-US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（</a:t>
            </a:r>
            <a:r>
              <a:rPr lang="en-US" altLang="ja-JP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0942-83-5196</a:t>
            </a:r>
            <a:r>
              <a:rPr lang="ja-JP" altLang="en-US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）</a:t>
            </a:r>
            <a:endParaRPr lang="en-US" altLang="ja-JP" dirty="0">
              <a:solidFill>
                <a:srgbClr val="1C1C1C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Rounded Mgen+ 1cp medium" panose="020B0602020203020207" pitchFamily="50" charset="-128"/>
            </a:endParaRPr>
          </a:p>
          <a:p>
            <a:r>
              <a:rPr lang="ja-JP" altLang="en-US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②</a:t>
            </a:r>
            <a:r>
              <a:rPr lang="en-US" altLang="ja-JP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E-mail</a:t>
            </a:r>
            <a:r>
              <a:rPr lang="ja-JP" altLang="en-US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（</a:t>
            </a:r>
            <a:r>
              <a:rPr lang="en-US" altLang="ja-JP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  <a:hlinkClick r:id="rId3"/>
              </a:rPr>
              <a:t>riyou@saga-ls.jp</a:t>
            </a:r>
            <a:r>
              <a:rPr lang="ja-JP" altLang="en-US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）</a:t>
            </a:r>
            <a:endParaRPr lang="en-US" altLang="ja-JP" dirty="0">
              <a:solidFill>
                <a:srgbClr val="1C1C1C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Rounded Mgen+ 1cp medium" panose="020B0602020203020207" pitchFamily="50" charset="-128"/>
            </a:endParaRPr>
          </a:p>
          <a:p>
            <a:endParaRPr lang="en-US" altLang="ja-JP" dirty="0">
              <a:solidFill>
                <a:srgbClr val="1C1C1C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Rounded Mgen+ 1cp medium" panose="020B0602020203020207" pitchFamily="50" charset="-128"/>
            </a:endParaRPr>
          </a:p>
          <a:p>
            <a:r>
              <a:rPr lang="ja-JP" altLang="en-US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のいずれかの方法でお申込みください。</a:t>
            </a:r>
            <a:endParaRPr lang="en-US" altLang="ja-JP" dirty="0">
              <a:solidFill>
                <a:srgbClr val="1C1C1C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Rounded Mgen+ 1cp medium" panose="020B0602020203020207" pitchFamily="50" charset="-128"/>
            </a:endParaRPr>
          </a:p>
          <a:p>
            <a:endParaRPr lang="en-US" altLang="ja-JP" dirty="0">
              <a:solidFill>
                <a:srgbClr val="1C1C1C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Rounded Mgen+ 1cp medium" panose="020B0602020203020207" pitchFamily="50" charset="-128"/>
            </a:endParaRPr>
          </a:p>
          <a:p>
            <a:r>
              <a:rPr lang="en-US" altLang="ja-JP" sz="1600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【</a:t>
            </a:r>
            <a:r>
              <a:rPr lang="ja-JP" altLang="en-US" sz="1600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留意事項</a:t>
            </a:r>
            <a:r>
              <a:rPr lang="en-US" altLang="ja-JP" sz="1600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】</a:t>
            </a:r>
            <a:r>
              <a:rPr lang="ja-JP" altLang="en-US" sz="1600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　</a:t>
            </a:r>
            <a:endParaRPr lang="en-US" altLang="ja-JP" sz="1600" dirty="0">
              <a:solidFill>
                <a:srgbClr val="1C1C1C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Rounded Mgen+ 1cp medium" panose="020B0602020203020207" pitchFamily="50" charset="-128"/>
            </a:endParaRPr>
          </a:p>
          <a:p>
            <a:r>
              <a:rPr lang="ja-JP" altLang="en-US" sz="1600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・事前申込制の先着順になります。</a:t>
            </a:r>
            <a:endParaRPr lang="en-US" altLang="ja-JP" sz="1600" dirty="0">
              <a:solidFill>
                <a:srgbClr val="1C1C1C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Rounded Mgen+ 1cp medium" panose="020B0602020203020207" pitchFamily="50" charset="-128"/>
            </a:endParaRPr>
          </a:p>
          <a:p>
            <a:r>
              <a:rPr lang="ja-JP" altLang="en-US" sz="1600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・なお、空き状況については随時</a:t>
            </a:r>
            <a:r>
              <a:rPr lang="en-US" altLang="ja-JP" sz="1600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HP</a:t>
            </a:r>
            <a:r>
              <a:rPr lang="ja-JP" altLang="en-US" sz="1600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に更新する予定ですが、ご希望の時間が定　</a:t>
            </a:r>
            <a:endParaRPr lang="en-US" altLang="ja-JP" sz="1600" dirty="0">
              <a:solidFill>
                <a:srgbClr val="1C1C1C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Rounded Mgen+ 1cp medium" panose="020B0602020203020207" pitchFamily="50" charset="-128"/>
            </a:endParaRPr>
          </a:p>
          <a:p>
            <a:r>
              <a:rPr lang="ja-JP" altLang="en-US" sz="1600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　員になっている場合は、個別に時間の調整等をお願いする場合がございますの</a:t>
            </a:r>
            <a:endParaRPr lang="en-US" altLang="ja-JP" sz="1600" dirty="0">
              <a:solidFill>
                <a:srgbClr val="1C1C1C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Rounded Mgen+ 1cp medium" panose="020B0602020203020207" pitchFamily="50" charset="-128"/>
            </a:endParaRPr>
          </a:p>
          <a:p>
            <a:r>
              <a:rPr lang="ja-JP" altLang="en-US" sz="1600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　で、何卒ご了承ください。</a:t>
            </a:r>
            <a:endParaRPr lang="en-US" altLang="ja-JP" sz="1600" dirty="0">
              <a:solidFill>
                <a:srgbClr val="1C1C1C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Rounded Mgen+ 1cp medium" panose="020B0602020203020207" pitchFamily="50" charset="-128"/>
            </a:endParaRPr>
          </a:p>
          <a:p>
            <a:r>
              <a:rPr lang="ja-JP" altLang="en-US" sz="1600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・空き状況によっては当日のご参加も可能ですので、当日係員にお尋ねください。</a:t>
            </a:r>
            <a:r>
              <a:rPr lang="ja-JP" altLang="en-US" sz="1400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　</a:t>
            </a:r>
            <a:endParaRPr lang="en-US" altLang="ja-JP" sz="1400" dirty="0">
              <a:solidFill>
                <a:srgbClr val="1C1C1C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Rounded Mgen+ 1cp medium" panose="020B0602020203020207" pitchFamily="50" charset="-128"/>
            </a:endParaRPr>
          </a:p>
          <a:p>
            <a:endParaRPr lang="en-US" altLang="ja-JP" dirty="0">
              <a:solidFill>
                <a:srgbClr val="1C1C1C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Rounded Mgen+ 1cp medium" panose="020B0602020203020207" pitchFamily="50" charset="-128"/>
            </a:endParaRPr>
          </a:p>
          <a:p>
            <a:endParaRPr lang="en-US" altLang="ja-JP" dirty="0">
              <a:solidFill>
                <a:srgbClr val="1C1C1C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Rounded Mgen+ 1cp medium" panose="020B0602020203020207" pitchFamily="50" charset="-128"/>
            </a:endParaRPr>
          </a:p>
          <a:p>
            <a:endParaRPr lang="en-US" altLang="ja-JP" dirty="0">
              <a:solidFill>
                <a:srgbClr val="1C1C1C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Rounded Mgen+ 1cp medium" panose="020B0602020203020207" pitchFamily="50" charset="-128"/>
            </a:endParaRPr>
          </a:p>
          <a:p>
            <a:r>
              <a:rPr lang="ja-JP" altLang="en-US" dirty="0">
                <a:solidFill>
                  <a:srgbClr val="1C1C1C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Rounded Mgen+ 1cp medium" panose="020B0602020203020207" pitchFamily="50" charset="-128"/>
              </a:rPr>
              <a:t>　</a:t>
            </a:r>
            <a:endParaRPr lang="en-US" altLang="ja-JP" dirty="0">
              <a:solidFill>
                <a:srgbClr val="1C1C1C"/>
              </a:solidFill>
              <a:latin typeface="OCRB" panose="020B0609020202020204" pitchFamily="49" charset="0"/>
              <a:ea typeface="Rounded Mgen+ 1cp medium" panose="020B0602020203020207" pitchFamily="50" charset="-128"/>
              <a:cs typeface="Rounded Mgen+ 1cp medium" panose="020B0602020203020207" pitchFamily="50" charset="-128"/>
            </a:endParaRPr>
          </a:p>
          <a:p>
            <a:r>
              <a:rPr lang="ja-JP" altLang="en-US" dirty="0">
                <a:solidFill>
                  <a:srgbClr val="1C1C1C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　</a:t>
            </a:r>
            <a:endParaRPr lang="en-US" altLang="ja-JP" dirty="0">
              <a:solidFill>
                <a:srgbClr val="1C1C1C"/>
              </a:solidFill>
              <a:latin typeface="OCRB" panose="020B0609020202020204" pitchFamily="49" charset="0"/>
              <a:ea typeface="Rounded Mgen+ 1cp medium" panose="020B0602020203020207" pitchFamily="50" charset="-128"/>
              <a:cs typeface="Rounded Mgen+ 1cp medium" panose="020B0602020203020207" pitchFamily="50" charset="-128"/>
            </a:endParaRPr>
          </a:p>
          <a:p>
            <a:r>
              <a:rPr lang="ja-JP" altLang="en-US" dirty="0">
                <a:solidFill>
                  <a:srgbClr val="1C1C1C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　</a:t>
            </a:r>
            <a:endParaRPr lang="en-US" altLang="ja-JP" dirty="0">
              <a:solidFill>
                <a:srgbClr val="1C1C1C"/>
              </a:solidFill>
              <a:latin typeface="OCRB" panose="020B0609020202020204" pitchFamily="49" charset="0"/>
              <a:ea typeface="Rounded Mgen+ 1cp medium" panose="020B0602020203020207" pitchFamily="50" charset="-128"/>
              <a:cs typeface="Rounded Mgen+ 1cp medium" panose="020B0602020203020207" pitchFamily="50" charset="-128"/>
            </a:endParaRPr>
          </a:p>
        </p:txBody>
      </p:sp>
      <p:sp>
        <p:nvSpPr>
          <p:cNvPr id="7" name="角丸四角形 28">
            <a:extLst>
              <a:ext uri="{FF2B5EF4-FFF2-40B4-BE49-F238E27FC236}">
                <a16:creationId xmlns:a16="http://schemas.microsoft.com/office/drawing/2014/main" id="{FE1A51D9-DC50-F5C9-56D8-ACA2653BE652}"/>
              </a:ext>
            </a:extLst>
          </p:cNvPr>
          <p:cNvSpPr/>
          <p:nvPr/>
        </p:nvSpPr>
        <p:spPr>
          <a:xfrm>
            <a:off x="-107801" y="6073599"/>
            <a:ext cx="7920879" cy="560180"/>
          </a:xfrm>
          <a:prstGeom prst="roundRect">
            <a:avLst/>
          </a:prstGeom>
          <a:gradFill flip="none" rotWithShape="1">
            <a:gsLst>
              <a:gs pos="100000">
                <a:srgbClr val="002060"/>
              </a:gs>
              <a:gs pos="100000">
                <a:srgbClr val="FF00FF"/>
              </a:gs>
              <a:gs pos="100000">
                <a:srgbClr val="FFFF66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065" tIns="52153" rIns="41065" bIns="52153" anchor="ctr"/>
          <a:lstStyle/>
          <a:p>
            <a:pPr algn="ctr">
              <a:defRPr/>
            </a:pPr>
            <a:r>
              <a:rPr lang="ja-JP" altLang="en-US" sz="2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gen+ 1c heavy" panose="020B0802020203020207" pitchFamily="50" charset="-128"/>
              </a:rPr>
              <a:t>見学ツアー申込方法</a:t>
            </a:r>
          </a:p>
        </p:txBody>
      </p:sp>
      <p:sp>
        <p:nvSpPr>
          <p:cNvPr id="5" name="角丸四角形 30">
            <a:extLst>
              <a:ext uri="{FF2B5EF4-FFF2-40B4-BE49-F238E27FC236}">
                <a16:creationId xmlns:a16="http://schemas.microsoft.com/office/drawing/2014/main" id="{9D592A04-A2C9-E937-DD8A-8DE8E69BF7FB}"/>
              </a:ext>
            </a:extLst>
          </p:cNvPr>
          <p:cNvSpPr/>
          <p:nvPr/>
        </p:nvSpPr>
        <p:spPr>
          <a:xfrm>
            <a:off x="-107802" y="3533076"/>
            <a:ext cx="7788419" cy="2490626"/>
          </a:xfrm>
          <a:prstGeom prst="roundRect">
            <a:avLst>
              <a:gd name="adj" fmla="val 3109"/>
            </a:avLst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41065" bIns="52153" rtlCol="0" anchor="t"/>
          <a:lstStyle/>
          <a:p>
            <a:endParaRPr lang="en-US" altLang="ja-JP" sz="1200" dirty="0">
              <a:solidFill>
                <a:srgbClr val="1C1C1C"/>
              </a:solidFill>
              <a:latin typeface="Rounded Mgen+ 1cp medium" panose="020B0602020203020207" pitchFamily="50" charset="-128"/>
              <a:ea typeface="Rounded Mgen+ 1cp medium" panose="020B0602020203020207" pitchFamily="50" charset="-128"/>
              <a:cs typeface="Rounded Mgen+ 1cp medium" panose="020B0602020203020207" pitchFamily="50" charset="-128"/>
            </a:endParaRPr>
          </a:p>
          <a:p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【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定　　員</a:t>
            </a:r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】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１回</a:t>
            </a:r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10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名（計</a:t>
            </a:r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12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回）　</a:t>
            </a:r>
            <a:endParaRPr lang="en-US" altLang="ja-JP" sz="2000" b="1" dirty="0">
              <a:solidFill>
                <a:srgbClr val="00589A"/>
              </a:solidFill>
              <a:latin typeface="OCRB" panose="020B0609020202020204" pitchFamily="49" charset="0"/>
              <a:ea typeface="Rounded Mgen+ 1cp medium" panose="020B0602020203020207" pitchFamily="50" charset="-128"/>
              <a:cs typeface="Rounded Mgen+ 1cp medium" panose="020B0602020203020207" pitchFamily="50" charset="-128"/>
            </a:endParaRPr>
          </a:p>
          <a:p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【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所要時間</a:t>
            </a:r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】30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分</a:t>
            </a:r>
            <a:endParaRPr lang="en-US" altLang="ja-JP" sz="2000" b="1" dirty="0">
              <a:solidFill>
                <a:srgbClr val="00589A"/>
              </a:solidFill>
              <a:latin typeface="OCRB" panose="020B0609020202020204" pitchFamily="49" charset="0"/>
              <a:ea typeface="Rounded Mgen+ 1cp medium" panose="020B0602020203020207" pitchFamily="50" charset="-128"/>
              <a:cs typeface="Rounded Mgen+ 1cp medium" panose="020B0602020203020207" pitchFamily="50" charset="-128"/>
            </a:endParaRPr>
          </a:p>
          <a:p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【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開始時間</a:t>
            </a:r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】10:00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／</a:t>
            </a:r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10:30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／</a:t>
            </a:r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11:00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／</a:t>
            </a:r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11:30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／</a:t>
            </a:r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12:00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／</a:t>
            </a:r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13:00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　　　</a:t>
            </a:r>
            <a:endParaRPr lang="en-US" altLang="ja-JP" sz="2000" b="1" dirty="0">
              <a:solidFill>
                <a:srgbClr val="00589A"/>
              </a:solidFill>
              <a:latin typeface="OCRB" panose="020B0609020202020204" pitchFamily="49" charset="0"/>
              <a:ea typeface="Rounded Mgen+ 1cp medium" panose="020B0602020203020207" pitchFamily="50" charset="-128"/>
              <a:cs typeface="Rounded Mgen+ 1cp medium" panose="020B0602020203020207" pitchFamily="50" charset="-128"/>
            </a:endParaRPr>
          </a:p>
          <a:p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　　　　　　</a:t>
            </a:r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13:30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／</a:t>
            </a:r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14:00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／</a:t>
            </a:r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14:30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／</a:t>
            </a:r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15:00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／</a:t>
            </a:r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15:30</a:t>
            </a:r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／</a:t>
            </a:r>
            <a:r>
              <a:rPr lang="en-US" altLang="ja-JP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16:00</a:t>
            </a:r>
          </a:p>
          <a:p>
            <a:r>
              <a:rPr lang="ja-JP" altLang="en-US" sz="2000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　</a:t>
            </a:r>
            <a:r>
              <a:rPr lang="en-US" altLang="ja-JP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※</a:t>
            </a:r>
            <a:r>
              <a:rPr lang="ja-JP" altLang="en-US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小学生以上（小学生は保護者同伴）</a:t>
            </a:r>
            <a:endParaRPr lang="en-US" altLang="ja-JP" b="1" dirty="0">
              <a:solidFill>
                <a:srgbClr val="00589A"/>
              </a:solidFill>
              <a:latin typeface="OCRB" panose="020B0609020202020204" pitchFamily="49" charset="0"/>
              <a:ea typeface="Rounded Mgen+ 1cp medium" panose="020B0602020203020207" pitchFamily="50" charset="-128"/>
              <a:cs typeface="Rounded Mgen+ 1cp medium" panose="020B0602020203020207" pitchFamily="50" charset="-128"/>
            </a:endParaRPr>
          </a:p>
          <a:p>
            <a:r>
              <a:rPr lang="ja-JP" altLang="en-US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　</a:t>
            </a:r>
            <a:r>
              <a:rPr lang="en-US" altLang="ja-JP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※</a:t>
            </a:r>
            <a:r>
              <a:rPr lang="ja-JP" altLang="en-US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ヒール、サンダルでの参加は不可です。</a:t>
            </a:r>
            <a:endParaRPr lang="en-US" altLang="ja-JP" b="1" dirty="0">
              <a:solidFill>
                <a:srgbClr val="00589A"/>
              </a:solidFill>
              <a:latin typeface="OCRB" panose="020B0609020202020204" pitchFamily="49" charset="0"/>
              <a:ea typeface="Rounded Mgen+ 1cp medium" panose="020B0602020203020207" pitchFamily="50" charset="-128"/>
              <a:cs typeface="Rounded Mgen+ 1cp medium" panose="020B0602020203020207" pitchFamily="50" charset="-128"/>
            </a:endParaRPr>
          </a:p>
          <a:p>
            <a:r>
              <a:rPr lang="en-US" altLang="ja-JP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 </a:t>
            </a:r>
            <a:r>
              <a:rPr lang="ja-JP" altLang="en-US" b="1" dirty="0">
                <a:solidFill>
                  <a:srgbClr val="00589A"/>
                </a:solidFill>
                <a:latin typeface="OCRB" panose="020B0609020202020204" pitchFamily="49" charset="0"/>
                <a:ea typeface="Rounded Mgen+ 1cp medium" panose="020B0602020203020207" pitchFamily="50" charset="-128"/>
                <a:cs typeface="Rounded Mgen+ 1cp medium" panose="020B0602020203020207" pitchFamily="50" charset="-128"/>
              </a:rPr>
              <a:t>　　（くつの貸出あり）</a:t>
            </a:r>
            <a:endParaRPr lang="en-US" altLang="ja-JP" b="1" dirty="0">
              <a:solidFill>
                <a:srgbClr val="00589A"/>
              </a:solidFill>
              <a:latin typeface="OCRB" panose="020B0609020202020204" pitchFamily="49" charset="0"/>
              <a:ea typeface="Rounded Mgen+ 1cp medium" panose="020B0602020203020207" pitchFamily="50" charset="-128"/>
              <a:cs typeface="Rounded Mgen+ 1cp medium" panose="020B0602020203020207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0C97E21B-9A5E-CB0D-1650-7D89594B9C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119" y="7207570"/>
            <a:ext cx="1030247" cy="103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D7FEC97-C0A4-298E-BE52-144EC66355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117" y="-46012"/>
            <a:ext cx="7788419" cy="3641501"/>
          </a:xfrm>
          <a:prstGeom prst="rect">
            <a:avLst/>
          </a:prstGeom>
        </p:spPr>
      </p:pic>
      <p:sp>
        <p:nvSpPr>
          <p:cNvPr id="6" name="角丸四角形 28">
            <a:extLst>
              <a:ext uri="{FF2B5EF4-FFF2-40B4-BE49-F238E27FC236}">
                <a16:creationId xmlns:a16="http://schemas.microsoft.com/office/drawing/2014/main" id="{498ED38F-F44B-BE95-3483-5AEFCAE3FB0B}"/>
              </a:ext>
            </a:extLst>
          </p:cNvPr>
          <p:cNvSpPr/>
          <p:nvPr/>
        </p:nvSpPr>
        <p:spPr>
          <a:xfrm>
            <a:off x="-107801" y="-46012"/>
            <a:ext cx="7758435" cy="560180"/>
          </a:xfrm>
          <a:prstGeom prst="roundRect">
            <a:avLst/>
          </a:prstGeom>
          <a:gradFill flip="none" rotWithShape="1">
            <a:gsLst>
              <a:gs pos="0">
                <a:srgbClr val="660066"/>
              </a:gs>
              <a:gs pos="100000">
                <a:srgbClr val="FF00FF"/>
              </a:gs>
              <a:gs pos="100000">
                <a:srgbClr val="FFFF66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065" tIns="52153" rIns="41065" bIns="52153" anchor="ctr"/>
          <a:lstStyle/>
          <a:p>
            <a:pPr algn="ctr">
              <a:defRPr/>
            </a:pPr>
            <a:r>
              <a:rPr lang="ja-JP" altLang="en-US" sz="2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gen+ 1c heavy" panose="020B0802020203020207" pitchFamily="50" charset="-128"/>
              </a:rPr>
              <a:t>見学ツアーについて</a:t>
            </a:r>
          </a:p>
        </p:txBody>
      </p:sp>
    </p:spTree>
    <p:extLst>
      <p:ext uri="{BB962C8B-B14F-4D97-AF65-F5344CB8AC3E}">
        <p14:creationId xmlns:p14="http://schemas.microsoft.com/office/powerpoint/2010/main" val="2647944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みやび">
      <a:dk1>
        <a:sysClr val="windowText" lastClr="000000"/>
      </a:dk1>
      <a:lt1>
        <a:sysClr val="window" lastClr="FFFFFF"/>
      </a:lt1>
      <a:dk2>
        <a:srgbClr val="975C1E"/>
      </a:dk2>
      <a:lt2>
        <a:srgbClr val="FFE880"/>
      </a:lt2>
      <a:accent1>
        <a:srgbClr val="E3560E"/>
      </a:accent1>
      <a:accent2>
        <a:srgbClr val="5C5943"/>
      </a:accent2>
      <a:accent3>
        <a:srgbClr val="F1AB3B"/>
      </a:accent3>
      <a:accent4>
        <a:srgbClr val="6D8A16"/>
      </a:accent4>
      <a:accent5>
        <a:srgbClr val="73AAC0"/>
      </a:accent5>
      <a:accent6>
        <a:srgbClr val="3E68AF"/>
      </a:accent6>
      <a:hlink>
        <a:srgbClr val="0000F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7164</TotalTime>
  <Words>380</Words>
  <Application>Microsoft Office PowerPoint</Application>
  <PresentationFormat>ユーザー設定</PresentationFormat>
  <Paragraphs>67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5" baseType="lpstr">
      <vt:lpstr>07ロゴたいぷゴシック7</vt:lpstr>
      <vt:lpstr>BIZ UDゴシック</vt:lpstr>
      <vt:lpstr>HGP創英角ｺﾞｼｯｸUB</vt:lpstr>
      <vt:lpstr>HGP創英角ﾎﾟｯﾌﾟ体</vt:lpstr>
      <vt:lpstr>HG丸ｺﾞｼｯｸM-PRO</vt:lpstr>
      <vt:lpstr>HG創英角ﾎﾟｯﾌﾟ体</vt:lpstr>
      <vt:lpstr>ＭＳ Ｐゴシック</vt:lpstr>
      <vt:lpstr>Rounded Mgen+ 1cp medium</vt:lpstr>
      <vt:lpstr>Arial</vt:lpstr>
      <vt:lpstr>Calibri</vt:lpstr>
      <vt:lpstr>OCRB</vt:lpstr>
      <vt:lpstr>Verdana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yamatsu</dc:creator>
  <cp:lastModifiedBy>ishibashi</cp:lastModifiedBy>
  <cp:revision>520</cp:revision>
  <cp:lastPrinted>2022-09-14T07:41:37Z</cp:lastPrinted>
  <dcterms:created xsi:type="dcterms:W3CDTF">2014-07-31T12:04:28Z</dcterms:created>
  <dcterms:modified xsi:type="dcterms:W3CDTF">2022-09-14T08:04:06Z</dcterms:modified>
</cp:coreProperties>
</file>